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59" r:id="rId5"/>
    <p:sldId id="260" r:id="rId6"/>
    <p:sldId id="264" r:id="rId7"/>
    <p:sldId id="278" r:id="rId8"/>
    <p:sldId id="265" r:id="rId9"/>
    <p:sldId id="267" r:id="rId10"/>
    <p:sldId id="266" r:id="rId11"/>
    <p:sldId id="280" r:id="rId12"/>
    <p:sldId id="268" r:id="rId13"/>
    <p:sldId id="269" r:id="rId14"/>
    <p:sldId id="270" r:id="rId15"/>
    <p:sldId id="281" r:id="rId16"/>
    <p:sldId id="271" r:id="rId17"/>
    <p:sldId id="272" r:id="rId18"/>
    <p:sldId id="282" r:id="rId19"/>
    <p:sldId id="273" r:id="rId20"/>
    <p:sldId id="274" r:id="rId21"/>
    <p:sldId id="275" r:id="rId22"/>
    <p:sldId id="284" r:id="rId23"/>
    <p:sldId id="276" r:id="rId24"/>
    <p:sldId id="277" r:id="rId25"/>
    <p:sldId id="289" r:id="rId26"/>
    <p:sldId id="291" r:id="rId27"/>
    <p:sldId id="288" r:id="rId28"/>
    <p:sldId id="290" r:id="rId29"/>
    <p:sldId id="29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5301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958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9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A018-5007-49C8-B3ED-18AFCEC561FF}" type="datetimeFigureOut">
              <a:rPr lang="en-US" smtClean="0"/>
              <a:pPr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A39CF4A-B222-4173-9F30-024747CEB5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4060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A018-5007-49C8-B3ED-18AFCEC561FF}" type="datetimeFigureOut">
              <a:rPr lang="en-US" smtClean="0"/>
              <a:pPr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39CF4A-B222-4173-9F30-024747CEB5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3444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A018-5007-49C8-B3ED-18AFCEC561FF}" type="datetimeFigureOut">
              <a:rPr lang="en-US" smtClean="0"/>
              <a:pPr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39CF4A-B222-4173-9F30-024747CEB5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98219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A018-5007-49C8-B3ED-18AFCEC561FF}" type="datetimeFigureOut">
              <a:rPr lang="en-US" smtClean="0"/>
              <a:pPr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39CF4A-B222-4173-9F30-024747CEB5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8693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A018-5007-49C8-B3ED-18AFCEC561FF}" type="datetimeFigureOut">
              <a:rPr lang="en-US" smtClean="0"/>
              <a:pPr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39CF4A-B222-4173-9F30-024747CEB5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99635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A018-5007-49C8-B3ED-18AFCEC561FF}" type="datetimeFigureOut">
              <a:rPr lang="en-US" smtClean="0"/>
              <a:pPr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39CF4A-B222-4173-9F30-024747CEB5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5886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A018-5007-49C8-B3ED-18AFCEC561FF}" type="datetimeFigureOut">
              <a:rPr lang="en-US" smtClean="0"/>
              <a:pPr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CF4A-B222-4173-9F30-024747CEB5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6694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A018-5007-49C8-B3ED-18AFCEC561FF}" type="datetimeFigureOut">
              <a:rPr lang="en-US" smtClean="0"/>
              <a:pPr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CF4A-B222-4173-9F30-024747CEB5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304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A018-5007-49C8-B3ED-18AFCEC561FF}" type="datetimeFigureOut">
              <a:rPr lang="en-US" smtClean="0"/>
              <a:pPr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CF4A-B222-4173-9F30-024747CEB5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7941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A018-5007-49C8-B3ED-18AFCEC561FF}" type="datetimeFigureOut">
              <a:rPr lang="en-US" smtClean="0"/>
              <a:pPr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39CF4A-B222-4173-9F30-024747CEB5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027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A018-5007-49C8-B3ED-18AFCEC561FF}" type="datetimeFigureOut">
              <a:rPr lang="en-US" smtClean="0"/>
              <a:pPr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A39CF4A-B222-4173-9F30-024747CEB5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1036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A018-5007-49C8-B3ED-18AFCEC561FF}" type="datetimeFigureOut">
              <a:rPr lang="en-US" smtClean="0"/>
              <a:pPr/>
              <a:t>5/10/2022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A39CF4A-B222-4173-9F30-024747CEB5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561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A018-5007-49C8-B3ED-18AFCEC561FF}" type="datetimeFigureOut">
              <a:rPr lang="en-US" smtClean="0"/>
              <a:pPr/>
              <a:t>5/10/2022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CF4A-B222-4173-9F30-024747CEB5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841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A018-5007-49C8-B3ED-18AFCEC561FF}" type="datetimeFigureOut">
              <a:rPr lang="en-US" smtClean="0"/>
              <a:pPr/>
              <a:t>5/10/2022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CF4A-B222-4173-9F30-024747CEB5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2366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A018-5007-49C8-B3ED-18AFCEC561FF}" type="datetimeFigureOut">
              <a:rPr lang="en-US" smtClean="0"/>
              <a:pPr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CF4A-B222-4173-9F30-024747CEB5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1645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A018-5007-49C8-B3ED-18AFCEC561FF}" type="datetimeFigureOut">
              <a:rPr lang="en-US" smtClean="0"/>
              <a:pPr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39CF4A-B222-4173-9F30-024747CEB5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326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A018-5007-49C8-B3ED-18AFCEC561FF}" type="datetimeFigureOut">
              <a:rPr lang="en-US" smtClean="0"/>
              <a:pPr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A39CF4A-B222-4173-9F30-024747CEB5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896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64678" y="5995201"/>
            <a:ext cx="9492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   </a:t>
            </a:r>
            <a:r>
              <a:rPr lang="sr-Cyrl-R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  <a:cs typeface="Arial" pitchFamily="34" charset="0"/>
              </a:rPr>
              <a:t>ЕКОНОМСКА  ШКОЛА УЖИЦЕ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7970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06063" y="1322508"/>
            <a:ext cx="10386644" cy="3898169"/>
          </a:xfrm>
        </p:spPr>
        <p:txBody>
          <a:bodyPr>
            <a:normAutofit/>
          </a:bodyPr>
          <a:lstStyle/>
          <a:p>
            <a:pPr algn="ctr"/>
            <a:r>
              <a:rPr lang="sr-Latn-R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</a:t>
            </a:r>
            <a:r>
              <a:rPr lang="sr-Cyrl-R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лужбеник у банкар</a:t>
            </a:r>
            <a:r>
              <a:rPr lang="sr-Latn-R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</a:t>
            </a:r>
            <a:r>
              <a:rPr lang="sr-Cyrl-R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тву и о</a:t>
            </a:r>
            <a:r>
              <a:rPr lang="sr-Latn-R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</a:t>
            </a:r>
            <a:r>
              <a:rPr lang="sr-Cyrl-R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игурању</a:t>
            </a:r>
            <a:endParaRPr lang="en-US" sz="6600" b="1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pic>
        <p:nvPicPr>
          <p:cNvPr id="1028" name="Picture 4" descr="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533551"/>
            <a:ext cx="2543907" cy="2136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2865869"/>
              </p:ext>
            </p:extLst>
          </p:nvPr>
        </p:nvGraphicFramePr>
        <p:xfrm>
          <a:off x="2687984" y="4293777"/>
          <a:ext cx="5084418" cy="1740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806"/>
                <a:gridCol w="1694806"/>
                <a:gridCol w="1694806"/>
              </a:tblGrid>
              <a:tr h="873514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" pitchFamily="18" charset="0"/>
                        </a:rPr>
                        <a:t>Број</a:t>
                      </a:r>
                      <a:r>
                        <a:rPr lang="sr-Cyrl-RS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" pitchFamily="18" charset="0"/>
                        </a:rPr>
                        <a:t> уписаних ученика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" pitchFamily="18" charset="0"/>
                        </a:rPr>
                        <a:t>Максималан</a:t>
                      </a:r>
                      <a:r>
                        <a:rPr lang="sr-Cyrl-RS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" pitchFamily="18" charset="0"/>
                        </a:rPr>
                        <a:t> број бодова 2021/2022.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" pitchFamily="18" charset="0"/>
                        </a:rPr>
                        <a:t>Минималан број бодова 2021/2022.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26005">
                <a:tc>
                  <a:txBody>
                    <a:bodyPr/>
                    <a:lstStyle/>
                    <a:p>
                      <a:pPr algn="ctr"/>
                      <a:endParaRPr lang="sr-Cyrl-RS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sr-Cyrl-R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" pitchFamily="18" charset="0"/>
                        </a:rPr>
                        <a:t>30</a:t>
                      </a:r>
                      <a:endParaRPr 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Cyrl-RS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sr-Cyrl-R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" pitchFamily="18" charset="0"/>
                        </a:rPr>
                        <a:t>94,43</a:t>
                      </a:r>
                      <a:endParaRPr 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Cyrl-RS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sr-Cyrl-R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" pitchFamily="18" charset="0"/>
                        </a:rPr>
                        <a:t>65,32</a:t>
                      </a:r>
                      <a:endParaRPr 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73532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8123" y="624110"/>
            <a:ext cx="9816489" cy="993675"/>
          </a:xfrm>
        </p:spPr>
        <p:txBody>
          <a:bodyPr>
            <a:normAutofit/>
          </a:bodyPr>
          <a:lstStyle/>
          <a:p>
            <a:r>
              <a:rPr lang="sr-Cyrl-RS" sz="4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Службеник у банкарству и осигурању</a:t>
            </a:r>
            <a:endParaRPr lang="en-US" sz="4300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9846" y="1617785"/>
            <a:ext cx="4595445" cy="4736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Стицање компетенција за</a:t>
            </a:r>
            <a:r>
              <a:rPr lang="sr-Cyrl-R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:</a:t>
            </a:r>
            <a:endParaRPr lang="sr-Cyrl-RS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r-Cyrl-CS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о</a:t>
            </a:r>
            <a:r>
              <a:rPr lang="sr-Cyrl-C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бављање послова </a:t>
            </a:r>
            <a:r>
              <a:rPr lang="sr-Cyrl-CS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са готовином</a:t>
            </a:r>
          </a:p>
          <a:p>
            <a:pPr>
              <a:buFont typeface="Wingdings" pitchFamily="2" charset="2"/>
              <a:buChar char="Ø"/>
            </a:pPr>
            <a:r>
              <a:rPr lang="sr-Cyrl-CS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о</a:t>
            </a:r>
            <a:r>
              <a:rPr lang="sr-Cyrl-C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бављање послова везаних </a:t>
            </a:r>
            <a:r>
              <a:rPr lang="sr-Cyrl-CS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за кредите</a:t>
            </a:r>
          </a:p>
          <a:p>
            <a:pPr>
              <a:buFont typeface="Wingdings" pitchFamily="2" charset="2"/>
              <a:buChar char="Ø"/>
            </a:pPr>
            <a:r>
              <a:rPr lang="sr-Cyrl-CS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о</a:t>
            </a:r>
            <a:r>
              <a:rPr lang="sr-Cyrl-C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бављање послова </a:t>
            </a:r>
            <a:r>
              <a:rPr lang="sr-Cyrl-CS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са ХоВ</a:t>
            </a:r>
          </a:p>
          <a:p>
            <a:pPr>
              <a:buFont typeface="Wingdings" pitchFamily="2" charset="2"/>
              <a:buChar char="Ø"/>
            </a:pPr>
            <a:r>
              <a:rPr lang="sr-Cyrl-C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продају </a:t>
            </a:r>
            <a:r>
              <a:rPr lang="sr-Cyrl-CS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животног и неживотног </a:t>
            </a:r>
            <a:r>
              <a:rPr lang="sr-Cyrl-C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осигурања</a:t>
            </a:r>
          </a:p>
          <a:p>
            <a:pPr>
              <a:buFont typeface="Wingdings" pitchFamily="2" charset="2"/>
              <a:buChar char="Ø"/>
            </a:pPr>
            <a:r>
              <a:rPr lang="sr-Cyrl-C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пословно </a:t>
            </a:r>
            <a:r>
              <a:rPr lang="sr-Cyrl-CS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комуницирање и </a:t>
            </a:r>
            <a:r>
              <a:rPr lang="sr-Cyrl-C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преговарање</a:t>
            </a:r>
            <a:endParaRPr lang="sr-Cyrl-RS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r-Cyrl-R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стицање практичних знања кроз обуке у виртуелним банкама, као и стручних знања кроз праксу у банкама и осигуравајућим друштвима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05600" y="1664675"/>
            <a:ext cx="4595445" cy="4736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A53010"/>
              </a:buClr>
              <a:buFont typeface="Wingdings 3" charset="2"/>
              <a:buNone/>
            </a:pPr>
            <a:r>
              <a:rPr lang="sr-Cyrl-R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Могућности</a:t>
            </a:r>
            <a:r>
              <a:rPr lang="sr-Cyrl-R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:</a:t>
            </a:r>
          </a:p>
          <a:p>
            <a:pPr>
              <a:buClr>
                <a:srgbClr val="A53010"/>
              </a:buClr>
              <a:buFont typeface="Wingdings" pitchFamily="2" charset="2"/>
              <a:buChar char="Ø"/>
            </a:pPr>
            <a:r>
              <a:rPr lang="sr-Cyrl-RS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з</a:t>
            </a:r>
            <a:r>
              <a:rPr lang="sr-Cyrl-R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апошљавање у банкама, осигуравајућим компанијама и другим финансијским организацијама</a:t>
            </a:r>
          </a:p>
          <a:p>
            <a:pPr>
              <a:buClr>
                <a:srgbClr val="A53010"/>
              </a:buClr>
              <a:buFont typeface="Wingdings" pitchFamily="2" charset="2"/>
              <a:buChar char="Ø"/>
            </a:pPr>
            <a:r>
              <a:rPr lang="sr-Cyrl-R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наставак школовања у високообразовним установама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</a:endParaRPr>
          </a:p>
        </p:txBody>
      </p:sp>
      <p:pic>
        <p:nvPicPr>
          <p:cNvPr id="5" name="Picture 2" descr="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47307" y="4933461"/>
            <a:ext cx="2135275" cy="1793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600" y="3780181"/>
            <a:ext cx="2823541" cy="2823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52633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41232" y="506481"/>
            <a:ext cx="9741174" cy="857467"/>
          </a:xfrm>
        </p:spPr>
        <p:txBody>
          <a:bodyPr>
            <a:normAutofit/>
          </a:bodyPr>
          <a:lstStyle/>
          <a:p>
            <a:r>
              <a:rPr lang="sr-Cyrl-RS" sz="4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ПРЕДМЕТИ</a:t>
            </a:r>
            <a:endParaRPr lang="en-US" sz="4300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481016" y="1562098"/>
            <a:ext cx="4325816" cy="5029202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r-Cyrl-RS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ОБАВЕЗНИ ОПШТЕОБРАЗОВНИ ПРЕДМЕТИ</a:t>
            </a:r>
            <a:endParaRPr lang="en-US" sz="33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sr-Cyrl-RS" sz="33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Српски језик и књижевност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Страни језик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Физичко васпитање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Математика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Рачунарство и информатика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Историја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Физика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Хемија</a:t>
            </a:r>
            <a:endParaRPr lang="ru-RU" sz="3300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Ликовна </a:t>
            </a:r>
            <a:r>
              <a:rPr lang="ru-RU" sz="3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култура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Географија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Биологија</a:t>
            </a:r>
            <a:endParaRPr lang="ru-RU" sz="3300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Социологија са правима грађана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ru-RU" sz="4500" dirty="0">
                <a:latin typeface="Cambria" pitchFamily="18" charset="0"/>
              </a:rPr>
              <a:t> </a:t>
            </a:r>
          </a:p>
          <a:p>
            <a:pPr marL="0" indent="0">
              <a:buNone/>
            </a:pPr>
            <a:endParaRPr lang="en-US" dirty="0">
              <a:latin typeface="Cambria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665178" y="1460500"/>
            <a:ext cx="4320371" cy="4741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 3" charset="2"/>
              <a:buNone/>
            </a:pPr>
            <a:r>
              <a:rPr lang="sr-Cyrl-RS" sz="45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ОБАВЕЗНИ СТРУЧНИ ПРЕДМЕТИ</a:t>
            </a:r>
            <a:endParaRPr lang="en-US" sz="4500" b="1" dirty="0" smtClean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 3" charset="2"/>
              <a:buNone/>
            </a:pPr>
            <a:endParaRPr lang="sr-Cyrl-RS" sz="3300" b="1" dirty="0" smtClean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 3" charset="2"/>
              <a:buNone/>
            </a:pPr>
            <a:endParaRPr lang="sr-Cyrl-RS" sz="3300" b="1" dirty="0" smtClean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 3" charset="2"/>
              <a:buNone/>
            </a:pPr>
            <a:endParaRPr lang="sr-Cyrl-RS" sz="3300" b="1" dirty="0" smtClean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Принципи економије</a:t>
            </a:r>
            <a:endParaRPr lang="ru-RU" sz="4500" dirty="0" smtClean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ru-RU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Канцеларијско по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ru-RU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ловање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ru-RU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Рачуноводство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ru-RU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Банкар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ru-RU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ко по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ru-RU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ловање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О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игурање</a:t>
            </a:r>
            <a:endParaRPr lang="ru-RU" sz="4500" dirty="0" smtClean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ru-RU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Право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ru-RU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Комуникација у продаји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ru-RU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По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ru-RU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ловне финан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ru-RU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ије</a:t>
            </a:r>
            <a:endParaRPr lang="sr-Latn-RS" sz="4500" dirty="0" smtClean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Банкар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ка обука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Обука у о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игуравајућем друштву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Предузетништво</a:t>
            </a:r>
            <a:endParaRPr lang="ru-RU" sz="4500" dirty="0" smtClean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None/>
            </a:pPr>
            <a:endParaRPr lang="ru-RU" sz="4500" dirty="0" smtClean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</a:endParaRPr>
          </a:p>
          <a:p>
            <a:pPr marL="0" indent="0">
              <a:buClr>
                <a:srgbClr val="A53010"/>
              </a:buClr>
              <a:buFont typeface="Wingdings 3" charset="2"/>
              <a:buNone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</a:endParaRPr>
          </a:p>
        </p:txBody>
      </p:sp>
      <p:pic>
        <p:nvPicPr>
          <p:cNvPr id="2050" name="Picture 2" descr="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5549" y="4958862"/>
            <a:ext cx="2135275" cy="1793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18699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6401" y="565096"/>
            <a:ext cx="9741174" cy="857467"/>
          </a:xfrm>
        </p:spPr>
        <p:txBody>
          <a:bodyPr>
            <a:normAutofit/>
          </a:bodyPr>
          <a:lstStyle/>
          <a:p>
            <a:r>
              <a:rPr lang="sr-Cyrl-RS" sz="4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ПРЕДМЕТИ</a:t>
            </a:r>
            <a:endParaRPr lang="en-US" sz="4300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91483" y="1413774"/>
            <a:ext cx="4520111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sr-Cyrl-R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ИЗБОРНИ ПРЕДМЕТИ (Општеобразовни)</a:t>
            </a:r>
          </a:p>
          <a:p>
            <a:pPr marL="82296" indent="0">
              <a:spcBef>
                <a:spcPts val="0"/>
              </a:spcBef>
              <a:buNone/>
            </a:pPr>
            <a:endParaRPr lang="sr-Cyrl-RS" sz="1800" dirty="0">
              <a:latin typeface="Cambria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Музичка култура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Екологија и заштита животне </a:t>
            </a:r>
            <a:r>
              <a:rPr lang="sr-Latn-R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</a:t>
            </a:r>
            <a:r>
              <a:rPr lang="sr-Cyrl-R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редине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И</a:t>
            </a:r>
            <a:r>
              <a:rPr lang="sr-Latn-R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</a:t>
            </a:r>
            <a:r>
              <a:rPr lang="sr-Cyrl-R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торија (одабране теме)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Изабрана поглавља математике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Логика </a:t>
            </a:r>
            <a:r>
              <a:rPr lang="sr-Latn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</a:t>
            </a: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а етиком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638547" y="1438513"/>
            <a:ext cx="4520111" cy="2821257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spcBef>
                <a:spcPts val="0"/>
              </a:spcBef>
              <a:buFont typeface="Wingdings 2"/>
              <a:buNone/>
            </a:pPr>
            <a:r>
              <a:rPr lang="sr-Cyrl-R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ИЗБОРНИ ПРЕДМЕТИ </a:t>
            </a:r>
          </a:p>
          <a:p>
            <a:pPr marL="82296" indent="0">
              <a:spcBef>
                <a:spcPts val="0"/>
              </a:spcBef>
              <a:buFont typeface="Wingdings 2"/>
              <a:buNone/>
            </a:pPr>
            <a:r>
              <a:rPr lang="sr-Cyrl-R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(Стручни)</a:t>
            </a:r>
          </a:p>
          <a:p>
            <a:pPr marL="82296" indent="0">
              <a:spcBef>
                <a:spcPts val="0"/>
              </a:spcBef>
              <a:buFont typeface="Wingdings 2"/>
              <a:buNone/>
            </a:pPr>
            <a:endParaRPr lang="sr-Cyrl-R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Национална економија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Latn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</a:t>
            </a: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тати</a:t>
            </a:r>
            <a:r>
              <a:rPr lang="sr-Latn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</a:t>
            </a: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тика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Маркетинг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По</a:t>
            </a:r>
            <a:r>
              <a:rPr lang="sr-Latn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</a:t>
            </a: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ловна економија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638547" y="3732616"/>
            <a:ext cx="4520111" cy="1828799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spcBef>
                <a:spcPts val="0"/>
              </a:spcBef>
              <a:buFont typeface="Wingdings 2"/>
              <a:buNone/>
            </a:pPr>
            <a:r>
              <a:rPr lang="sr-Cyrl-R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ИЗБОРНИ ПРЕДМЕТИ </a:t>
            </a:r>
          </a:p>
          <a:p>
            <a:pPr marL="82296" indent="0">
              <a:spcBef>
                <a:spcPts val="0"/>
              </a:spcBef>
              <a:buFont typeface="Wingdings 2"/>
              <a:buNone/>
            </a:pPr>
            <a:r>
              <a:rPr lang="sr-Cyrl-R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(Обавезни)</a:t>
            </a:r>
          </a:p>
          <a:p>
            <a:pPr marL="82296" indent="0">
              <a:spcBef>
                <a:spcPts val="0"/>
              </a:spcBef>
              <a:buFont typeface="Wingdings 2"/>
              <a:buNone/>
            </a:pPr>
            <a:endParaRPr lang="sr-Cyrl-R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Грађанско васпитање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Верска настава</a:t>
            </a:r>
          </a:p>
        </p:txBody>
      </p:sp>
      <p:pic>
        <p:nvPicPr>
          <p:cNvPr id="11" name="Picture 2" descr="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96398" y="4998321"/>
            <a:ext cx="2135275" cy="1793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9382" y="3903784"/>
            <a:ext cx="3927806" cy="2618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63163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12376" y="1305238"/>
            <a:ext cx="7935547" cy="3898169"/>
          </a:xfrm>
        </p:spPr>
        <p:txBody>
          <a:bodyPr>
            <a:normAutofit/>
          </a:bodyPr>
          <a:lstStyle/>
          <a:p>
            <a:r>
              <a:rPr lang="sr-Cyrl-R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Царин</a:t>
            </a:r>
            <a:r>
              <a:rPr lang="sr-Latn-R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</a:t>
            </a:r>
            <a:r>
              <a:rPr lang="sr-Cyrl-R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ки техничар</a:t>
            </a:r>
            <a:endParaRPr lang="en-US" sz="6600" b="1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pic>
        <p:nvPicPr>
          <p:cNvPr id="1028" name="Picture 4" descr="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533551"/>
            <a:ext cx="2543907" cy="2136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4265743"/>
              </p:ext>
            </p:extLst>
          </p:nvPr>
        </p:nvGraphicFramePr>
        <p:xfrm>
          <a:off x="2528957" y="4303716"/>
          <a:ext cx="5084418" cy="1740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806"/>
                <a:gridCol w="1694806"/>
                <a:gridCol w="1694806"/>
              </a:tblGrid>
              <a:tr h="873514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" pitchFamily="18" charset="0"/>
                        </a:rPr>
                        <a:t>Број</a:t>
                      </a:r>
                      <a:r>
                        <a:rPr lang="sr-Cyrl-RS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" pitchFamily="18" charset="0"/>
                        </a:rPr>
                        <a:t> уписаних ученика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" pitchFamily="18" charset="0"/>
                        </a:rPr>
                        <a:t>Максималан</a:t>
                      </a:r>
                      <a:r>
                        <a:rPr lang="sr-Cyrl-RS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" pitchFamily="18" charset="0"/>
                        </a:rPr>
                        <a:t> број бодова 2021/2022.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" pitchFamily="18" charset="0"/>
                        </a:rPr>
                        <a:t>Минималан број бодова 2021/2022.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26005">
                <a:tc>
                  <a:txBody>
                    <a:bodyPr/>
                    <a:lstStyle/>
                    <a:p>
                      <a:pPr algn="ctr"/>
                      <a:endParaRPr lang="sr-Cyrl-RS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sr-Cyrl-R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" pitchFamily="18" charset="0"/>
                        </a:rPr>
                        <a:t>30</a:t>
                      </a:r>
                      <a:endParaRPr 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Cyrl-RS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sr-Cyrl-R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" pitchFamily="18" charset="0"/>
                        </a:rPr>
                        <a:t>94,05</a:t>
                      </a:r>
                      <a:endParaRPr 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Cyrl-RS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sr-Cyrl-R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" pitchFamily="18" charset="0"/>
                        </a:rPr>
                        <a:t>75,53</a:t>
                      </a:r>
                      <a:endParaRPr 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78176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8123" y="624110"/>
            <a:ext cx="9816489" cy="993675"/>
          </a:xfrm>
        </p:spPr>
        <p:txBody>
          <a:bodyPr>
            <a:normAutofit/>
          </a:bodyPr>
          <a:lstStyle/>
          <a:p>
            <a:r>
              <a:rPr lang="sr-Cyrl-RS" sz="4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Царински техничар</a:t>
            </a:r>
            <a:endParaRPr lang="en-US" sz="4300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9846" y="1617785"/>
            <a:ext cx="4595445" cy="4736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Компетенције:</a:t>
            </a:r>
            <a:endParaRPr lang="sr-Cyrl-RS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r-Cyrl-R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стицање практичних знања кроз праксу на царини и граничним прелазима </a:t>
            </a:r>
          </a:p>
          <a:p>
            <a:pPr>
              <a:buFont typeface="Wingdings" pitchFamily="2" charset="2"/>
              <a:buChar char="Ø"/>
            </a:pPr>
            <a:r>
              <a:rPr lang="sr-Cyrl-RS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с</a:t>
            </a:r>
            <a:r>
              <a:rPr lang="sr-Cyrl-R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тицање знања из области: царински надзор над робом, путницима и превозним средствима, послови шпедиције, послови царињења робе и слично.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05600" y="1664675"/>
            <a:ext cx="4595445" cy="4736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A53010"/>
              </a:buClr>
              <a:buFont typeface="Wingdings 3" charset="2"/>
              <a:buNone/>
            </a:pPr>
            <a:r>
              <a:rPr lang="sr-Cyrl-R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Могућности</a:t>
            </a:r>
            <a:r>
              <a:rPr lang="sr-Cyrl-R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:</a:t>
            </a:r>
          </a:p>
          <a:p>
            <a:pPr>
              <a:buClr>
                <a:srgbClr val="A53010"/>
              </a:buClr>
              <a:buFont typeface="Wingdings" pitchFamily="2" charset="2"/>
              <a:buChar char="Ø"/>
            </a:pPr>
            <a:r>
              <a:rPr lang="sr-Cyrl-R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запошљавање на царини по завршетку средње школе</a:t>
            </a:r>
          </a:p>
          <a:p>
            <a:pPr>
              <a:buClr>
                <a:srgbClr val="A53010"/>
              </a:buClr>
              <a:buFont typeface="Wingdings" pitchFamily="2" charset="2"/>
              <a:buChar char="Ø"/>
            </a:pPr>
            <a:r>
              <a:rPr lang="sr-Cyrl-R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наставак школовања у високообразовним установама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</a:endParaRPr>
          </a:p>
        </p:txBody>
      </p:sp>
      <p:pic>
        <p:nvPicPr>
          <p:cNvPr id="5" name="Picture 2" descr="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47307" y="4933461"/>
            <a:ext cx="2135275" cy="1793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1657596" y="4642338"/>
            <a:ext cx="4872158" cy="125174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19050">
                <a:solidFill>
                  <a:srgbClr val="C4BC96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sr-Cyrl-RS" sz="3200" kern="10" spc="-160" dirty="0" smtClean="0">
                <a:ln>
                  <a:noFill/>
                </a:ln>
                <a:solidFill>
                  <a:schemeClr val="accent1"/>
                </a:solidFill>
                <a:effectLst>
                  <a:outerShdw dist="28398" dir="12393903" algn="ctr" rotWithShape="0">
                    <a:srgbClr val="C6D9F1">
                      <a:alpha val="50000"/>
                    </a:srgbClr>
                  </a:outerShdw>
                </a:effectLst>
                <a:latin typeface="Arial Black"/>
              </a:rPr>
              <a:t>ЦАРИНА ЈЕ ЗАКОН </a:t>
            </a:r>
            <a:endParaRPr lang="en-US" sz="3200" kern="10" spc="-160" dirty="0">
              <a:ln>
                <a:noFill/>
              </a:ln>
              <a:solidFill>
                <a:schemeClr val="accent1"/>
              </a:solidFill>
              <a:effectLst>
                <a:outerShdw dist="28398" dir="12393903" algn="ctr" rotWithShape="0">
                  <a:srgbClr val="C6D9F1">
                    <a:alpha val="5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027" name="Picture 3" descr="ind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6045" y="4032735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91793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41232" y="506481"/>
            <a:ext cx="9741174" cy="857467"/>
          </a:xfrm>
        </p:spPr>
        <p:txBody>
          <a:bodyPr>
            <a:normAutofit/>
          </a:bodyPr>
          <a:lstStyle/>
          <a:p>
            <a:r>
              <a:rPr lang="sr-Cyrl-RS" sz="4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ПРЕДМЕТИ</a:t>
            </a:r>
            <a:endParaRPr lang="en-US" sz="4300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084314" y="1330894"/>
            <a:ext cx="4706886" cy="5029202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r-Cyrl-RS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ОБАВЕЗНИ ОПШТЕОБРАЗОВНИ ПРЕДМЕТИ</a:t>
            </a:r>
            <a:endParaRPr lang="en-US" sz="33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sr-Cyrl-RS" sz="33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Српски језик и књижевност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Страни </a:t>
            </a:r>
            <a:r>
              <a:rPr lang="ru-RU" sz="3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језик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Социологија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Историја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Физичко ва</a:t>
            </a:r>
            <a:r>
              <a:rPr lang="sr-Latn-RS" sz="3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</a:t>
            </a:r>
            <a:r>
              <a:rPr lang="ru-RU" sz="3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питање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Математика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Рачунар</a:t>
            </a:r>
            <a:r>
              <a:rPr lang="sr-Latn-RS" sz="3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</a:t>
            </a:r>
            <a:r>
              <a:rPr lang="ru-RU" sz="3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тво и информатика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Екологија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Хемија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Географија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300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 marL="82296" indent="0">
              <a:lnSpc>
                <a:spcPct val="120000"/>
              </a:lnSpc>
              <a:buNone/>
            </a:pPr>
            <a:r>
              <a:rPr lang="ru-RU" sz="4500" dirty="0">
                <a:latin typeface="Cambria" pitchFamily="18" charset="0"/>
              </a:rPr>
              <a:t> </a:t>
            </a:r>
          </a:p>
          <a:p>
            <a:pPr marL="0" indent="0">
              <a:buNone/>
            </a:pPr>
            <a:endParaRPr lang="en-US" dirty="0">
              <a:latin typeface="Cambria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160526" y="1350269"/>
            <a:ext cx="5228073" cy="491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 3" charset="2"/>
              <a:buNone/>
            </a:pPr>
            <a:endParaRPr lang="sr-Latn-RS" sz="4500" b="1" dirty="0" smtClean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 3" charset="2"/>
              <a:buNone/>
            </a:pPr>
            <a:r>
              <a:rPr lang="sr-Cyrl-RS" sz="45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ОБАВЕЗНИ СТРУЧНИ ПРЕДМЕТИ</a:t>
            </a:r>
            <a:endParaRPr lang="en-US" sz="4500" b="1" dirty="0" smtClean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 3" charset="2"/>
              <a:buNone/>
            </a:pPr>
            <a:endParaRPr lang="sr-Cyrl-RS" sz="3300" b="1" dirty="0" smtClean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 3" charset="2"/>
              <a:buNone/>
            </a:pPr>
            <a:endParaRPr lang="sr-Cyrl-RS" sz="3300" b="1" dirty="0" smtClean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О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нови економије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По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ловна економија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Рачуновод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тво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авремена по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ловна коре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понденција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тати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тика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Право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Економ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ка географија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Познавање робе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Јавне финан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ије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Царин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ки 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и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тем и царин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ки по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тупак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пољнотрговин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ко и девизно по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ловање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Међународна шпедиција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По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ловна информатика</a:t>
            </a:r>
            <a:endParaRPr lang="ru-RU" sz="4500" dirty="0" smtClean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None/>
            </a:pPr>
            <a:endParaRPr lang="ru-RU" sz="4500" dirty="0" smtClean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</a:endParaRPr>
          </a:p>
          <a:p>
            <a:pPr marL="0" indent="0">
              <a:buClr>
                <a:srgbClr val="A53010"/>
              </a:buClr>
              <a:buFont typeface="Wingdings 3" charset="2"/>
              <a:buNone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</a:endParaRPr>
          </a:p>
        </p:txBody>
      </p:sp>
      <p:pic>
        <p:nvPicPr>
          <p:cNvPr id="2050" name="Picture 2" descr="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5549" y="4958862"/>
            <a:ext cx="2135275" cy="1793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84314" y="5231216"/>
            <a:ext cx="4520111" cy="1828799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spcBef>
                <a:spcPts val="0"/>
              </a:spcBef>
              <a:buFont typeface="Wingdings 2"/>
              <a:buNone/>
            </a:pPr>
            <a:r>
              <a:rPr lang="sr-Cyrl-R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ИЗБОРНИ ПРЕДМЕТИ </a:t>
            </a:r>
          </a:p>
          <a:p>
            <a:pPr marL="82296" indent="0">
              <a:spcBef>
                <a:spcPts val="0"/>
              </a:spcBef>
              <a:buFont typeface="Wingdings 2"/>
              <a:buNone/>
            </a:pPr>
            <a:r>
              <a:rPr lang="sr-Cyrl-R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(Обавезни)</a:t>
            </a:r>
          </a:p>
          <a:p>
            <a:pPr marL="82296" indent="0">
              <a:spcBef>
                <a:spcPts val="0"/>
              </a:spcBef>
              <a:buFont typeface="Wingdings 2"/>
              <a:buNone/>
            </a:pPr>
            <a:endParaRPr lang="sr-Cyrl-R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Грађанско васпитање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Верска настава</a:t>
            </a:r>
          </a:p>
        </p:txBody>
      </p:sp>
    </p:spTree>
    <p:extLst>
      <p:ext uri="{BB962C8B-B14F-4D97-AF65-F5344CB8AC3E}">
        <p14:creationId xmlns:p14="http://schemas.microsoft.com/office/powerpoint/2010/main" xmlns="" val="2307518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8930" y="976992"/>
            <a:ext cx="8684847" cy="4265177"/>
          </a:xfrm>
        </p:spPr>
        <p:txBody>
          <a:bodyPr>
            <a:normAutofit/>
          </a:bodyPr>
          <a:lstStyle/>
          <a:p>
            <a:r>
              <a:rPr lang="sr-Cyrl-R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Финан</a:t>
            </a:r>
            <a:r>
              <a:rPr lang="sr-Latn-R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</a:t>
            </a:r>
            <a:r>
              <a:rPr lang="sr-Cyrl-R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иј</a:t>
            </a:r>
            <a:r>
              <a:rPr lang="sr-Latn-R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</a:t>
            </a:r>
            <a:r>
              <a:rPr lang="sr-Cyrl-R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ко-рачуновод</a:t>
            </a:r>
            <a:r>
              <a:rPr lang="sr-Latn-R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</a:t>
            </a:r>
            <a:r>
              <a:rPr lang="sr-Cyrl-R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твени техничар</a:t>
            </a:r>
            <a:endParaRPr lang="en-US" sz="6600" b="1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pic>
        <p:nvPicPr>
          <p:cNvPr id="1028" name="Picture 4" descr="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533551"/>
            <a:ext cx="2543907" cy="2136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15306" y="4879731"/>
            <a:ext cx="62337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Број ученика који </a:t>
            </a:r>
            <a:r>
              <a:rPr lang="sr-Latn-R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sr-Cyrl-R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 упи</a:t>
            </a:r>
            <a:r>
              <a:rPr lang="sr-Latn-R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sr-Cyrl-R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ује: 30</a:t>
            </a:r>
            <a:endParaRPr lang="en-US" sz="30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9698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8123" y="624110"/>
            <a:ext cx="9816489" cy="1122628"/>
          </a:xfrm>
        </p:spPr>
        <p:txBody>
          <a:bodyPr>
            <a:normAutofit fontScale="90000"/>
          </a:bodyPr>
          <a:lstStyle/>
          <a:p>
            <a:r>
              <a:rPr lang="sr-Cyrl-RS" sz="4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Финансијско-рачуноводствени техничар</a:t>
            </a:r>
            <a:endParaRPr lang="en-US" sz="4300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9846" y="1617785"/>
            <a:ext cx="4595445" cy="4736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Циљеви образовања</a:t>
            </a:r>
            <a:r>
              <a:rPr lang="sr-Cyrl-RS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sr-Cyrl-RS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оспособљавање </a:t>
            </a:r>
            <a:r>
              <a:rPr lang="sr-Cyrl-R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ученика за обављање послова из области јавних и пословних финансија, као и рачуноводствене послове</a:t>
            </a:r>
          </a:p>
          <a:p>
            <a:pPr>
              <a:buFont typeface="Wingdings" pitchFamily="2" charset="2"/>
              <a:buChar char="Ø"/>
            </a:pPr>
            <a:r>
              <a:rPr lang="sr-Cyrl-RS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о</a:t>
            </a:r>
            <a:r>
              <a:rPr lang="sr-Cyrl-R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способљавање ученика за практични рад у специјализовано опремљеним кабинетима кроз симулацију проблема који се дешавају у свакодневном пословању предузећа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05600" y="1664675"/>
            <a:ext cx="4595445" cy="4736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A53010"/>
              </a:buClr>
              <a:buFont typeface="Wingdings 3" charset="2"/>
              <a:buNone/>
            </a:pPr>
            <a:r>
              <a:rPr lang="sr-Cyrl-R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Могућности</a:t>
            </a:r>
            <a:r>
              <a:rPr lang="sr-Cyrl-R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:</a:t>
            </a:r>
          </a:p>
          <a:p>
            <a:pPr>
              <a:buClr>
                <a:srgbClr val="A53010"/>
              </a:buClr>
              <a:buFont typeface="Wingdings" pitchFamily="2" charset="2"/>
              <a:buChar char="Ø"/>
            </a:pPr>
            <a:r>
              <a:rPr lang="sr-Cyrl-R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запошљавање након завршетка средње школе (књиговодствене агенције, привредна друштва и сл.)</a:t>
            </a:r>
          </a:p>
          <a:p>
            <a:pPr>
              <a:buClr>
                <a:srgbClr val="A53010"/>
              </a:buClr>
              <a:buFont typeface="Wingdings" pitchFamily="2" charset="2"/>
              <a:buChar char="Ø"/>
            </a:pPr>
            <a:r>
              <a:rPr lang="sr-Cyrl-R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наставак школовања у високообразовним установама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</a:endParaRPr>
          </a:p>
        </p:txBody>
      </p:sp>
      <p:pic>
        <p:nvPicPr>
          <p:cNvPr id="5" name="Picture 2" descr="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47307" y="4933461"/>
            <a:ext cx="2135275" cy="1793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4740965" y="4744617"/>
            <a:ext cx="4660943" cy="144193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19050" algn="ctr">
                <a:solidFill>
                  <a:srgbClr val="C4BC96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 rtl="0">
              <a:buNone/>
            </a:pPr>
            <a:r>
              <a:rPr lang="ru-RU" sz="3200" kern="10" spc="-160" dirty="0" smtClean="0">
                <a:ln>
                  <a:noFill/>
                </a:ln>
                <a:solidFill>
                  <a:schemeClr val="accent1"/>
                </a:solidFill>
                <a:effectLst>
                  <a:outerShdw dist="28398" dir="12393903" algn="ctr" rotWithShape="0">
                    <a:srgbClr val="C6D9F1">
                      <a:alpha val="50000"/>
                    </a:srgbClr>
                  </a:outerShdw>
                </a:effectLst>
                <a:latin typeface="Arial Black"/>
              </a:rPr>
              <a:t>Знање је кључ</a:t>
            </a:r>
          </a:p>
          <a:p>
            <a:pPr algn="ctr" rtl="0">
              <a:buNone/>
            </a:pPr>
            <a:r>
              <a:rPr lang="ru-RU" sz="3200" kern="10" spc="-160" dirty="0" smtClean="0">
                <a:ln>
                  <a:noFill/>
                </a:ln>
                <a:solidFill>
                  <a:schemeClr val="accent1"/>
                </a:solidFill>
                <a:effectLst>
                  <a:outerShdw dist="28398" dir="12393903" algn="ctr" rotWithShape="0">
                    <a:srgbClr val="C6D9F1">
                      <a:alpha val="50000"/>
                    </a:srgbClr>
                  </a:outerShdw>
                </a:effectLst>
                <a:latin typeface="Arial Black"/>
              </a:rPr>
              <a:t>за будућност</a:t>
            </a:r>
            <a:endParaRPr lang="en-US" sz="3200" kern="10" spc="-160" dirty="0">
              <a:ln>
                <a:noFill/>
              </a:ln>
              <a:solidFill>
                <a:schemeClr val="accent1"/>
              </a:solidFill>
              <a:effectLst>
                <a:outerShdw dist="28398" dir="12393903" algn="ctr" rotWithShape="0">
                  <a:srgbClr val="C6D9F1">
                    <a:alpha val="5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3836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41232" y="506481"/>
            <a:ext cx="9741174" cy="857467"/>
          </a:xfrm>
        </p:spPr>
        <p:txBody>
          <a:bodyPr>
            <a:normAutofit/>
          </a:bodyPr>
          <a:lstStyle/>
          <a:p>
            <a:r>
              <a:rPr lang="sr-Cyrl-RS" sz="4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ПРЕДМЕТИ</a:t>
            </a:r>
            <a:endParaRPr lang="en-US" sz="4300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641232" y="1315913"/>
            <a:ext cx="4325816" cy="494030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r-Cyrl-RS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ОБАВЕЗНИ ОПШТЕОБРАЗОВНИ ПРЕДМЕТИ</a:t>
            </a:r>
            <a:endParaRPr lang="en-US" sz="33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sr-Cyrl-RS" sz="33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Српски језик и књижевност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Страни језик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Физичко васпитање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Математика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Рачунарство и информатика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Историја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Географија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Биологија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Ликовна култура</a:t>
            </a:r>
            <a:endParaRPr lang="ru-RU" sz="3300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Социологија са правима грађана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ru-RU" sz="4500" dirty="0">
                <a:latin typeface="Cambria" pitchFamily="18" charset="0"/>
              </a:rPr>
              <a:t> </a:t>
            </a:r>
          </a:p>
          <a:p>
            <a:pPr marL="0" indent="0">
              <a:buNone/>
            </a:pPr>
            <a:endParaRPr lang="en-US" dirty="0">
              <a:latin typeface="Cambria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626100" y="1697892"/>
            <a:ext cx="5181600" cy="4766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 3" charset="2"/>
              <a:buNone/>
            </a:pPr>
            <a:r>
              <a:rPr lang="sr-Cyrl-RS" sz="45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ОБАВЕЗНИ СТРУЧНИ ПРЕДМЕТИ</a:t>
            </a:r>
            <a:endParaRPr lang="en-US" sz="4500" b="1" dirty="0" smtClean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 3" charset="2"/>
              <a:buNone/>
            </a:pPr>
            <a:endParaRPr lang="sr-Cyrl-RS" sz="3300" b="1" dirty="0" smtClean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 3" charset="2"/>
              <a:buNone/>
            </a:pPr>
            <a:endParaRPr lang="sr-Cyrl-RS" sz="3300" b="1" dirty="0" smtClean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 3" charset="2"/>
              <a:buNone/>
            </a:pPr>
            <a:endParaRPr lang="sr-Cyrl-RS" sz="3300" b="1" dirty="0" smtClean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Принципи економије</a:t>
            </a:r>
            <a:endParaRPr lang="ru-RU" sz="4500" dirty="0" smtClean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ru-RU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Пословна економија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ru-RU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Рачуноводство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По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ловна коре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понденција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По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ловна информатика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Право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sr-Cyrl-RS" sz="4500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О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нови финан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ија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Јавне финан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ије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По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ловне финан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ије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тати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тика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Ревизија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Финан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иј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ко рачуновод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твена обука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Предузетништво</a:t>
            </a:r>
            <a:endParaRPr lang="ru-RU" sz="4500" dirty="0" smtClean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None/>
            </a:pPr>
            <a:endParaRPr lang="ru-RU" sz="4500" dirty="0" smtClean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</a:endParaRPr>
          </a:p>
          <a:p>
            <a:pPr marL="0" indent="0">
              <a:buClr>
                <a:srgbClr val="A53010"/>
              </a:buClr>
              <a:buFont typeface="Wingdings 3" charset="2"/>
              <a:buNone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</a:endParaRPr>
          </a:p>
        </p:txBody>
      </p:sp>
      <p:pic>
        <p:nvPicPr>
          <p:cNvPr id="2050" name="Picture 2" descr="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5549" y="4958862"/>
            <a:ext cx="2135275" cy="1793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4910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03231" y="1118331"/>
            <a:ext cx="6951784" cy="2991583"/>
          </a:xfrm>
        </p:spPr>
        <p:txBody>
          <a:bodyPr>
            <a:normAutofit/>
          </a:bodyPr>
          <a:lstStyle/>
          <a:p>
            <a:r>
              <a:rPr lang="sr-Cyrl-C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Економски </a:t>
            </a:r>
            <a:r>
              <a:rPr 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/>
            </a:r>
            <a:br>
              <a:rPr 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</a:br>
            <a:r>
              <a:rPr lang="sr-Cyrl-C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техничар</a:t>
            </a:r>
            <a:endParaRPr lang="en-US" sz="6600" b="1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pic>
        <p:nvPicPr>
          <p:cNvPr id="1028" name="Picture 4" descr="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533551"/>
            <a:ext cx="2543907" cy="2136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9507538" y="8628063"/>
            <a:ext cx="2854325" cy="10287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0414292"/>
              </p:ext>
            </p:extLst>
          </p:nvPr>
        </p:nvGraphicFramePr>
        <p:xfrm>
          <a:off x="2528957" y="4303716"/>
          <a:ext cx="5084418" cy="1740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806"/>
                <a:gridCol w="1694806"/>
                <a:gridCol w="1694806"/>
              </a:tblGrid>
              <a:tr h="873514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" pitchFamily="18" charset="0"/>
                        </a:rPr>
                        <a:t>Број</a:t>
                      </a:r>
                      <a:r>
                        <a:rPr lang="sr-Cyrl-RS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" pitchFamily="18" charset="0"/>
                        </a:rPr>
                        <a:t> уписаних ученика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" pitchFamily="18" charset="0"/>
                        </a:rPr>
                        <a:t>Максималан</a:t>
                      </a:r>
                      <a:r>
                        <a:rPr lang="sr-Cyrl-RS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" pitchFamily="18" charset="0"/>
                        </a:rPr>
                        <a:t> број бодова 2021/2022.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" pitchFamily="18" charset="0"/>
                        </a:rPr>
                        <a:t>Минималан број бодова 2021/2022.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26005">
                <a:tc>
                  <a:txBody>
                    <a:bodyPr/>
                    <a:lstStyle/>
                    <a:p>
                      <a:pPr algn="ctr"/>
                      <a:endParaRPr lang="sr-Cyrl-RS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sr-Cyrl-R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" pitchFamily="18" charset="0"/>
                        </a:rPr>
                        <a:t>30</a:t>
                      </a:r>
                      <a:endParaRPr 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Cyrl-RS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sr-Cyrl-R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" pitchFamily="18" charset="0"/>
                        </a:rPr>
                        <a:t>94,10</a:t>
                      </a:r>
                      <a:endParaRPr 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Cyrl-RS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sr-Cyrl-R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" pitchFamily="18" charset="0"/>
                        </a:rPr>
                        <a:t>66,72</a:t>
                      </a:r>
                      <a:endParaRPr 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66173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6401" y="565096"/>
            <a:ext cx="9741174" cy="857467"/>
          </a:xfrm>
        </p:spPr>
        <p:txBody>
          <a:bodyPr>
            <a:normAutofit/>
          </a:bodyPr>
          <a:lstStyle/>
          <a:p>
            <a:r>
              <a:rPr lang="sr-Cyrl-RS" sz="4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ПРЕДМЕТИ</a:t>
            </a:r>
            <a:endParaRPr lang="en-US" sz="4300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91483" y="1413774"/>
            <a:ext cx="4520111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sr-Cyrl-R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ИЗБОРНИ ПРЕДМЕТИ (Општеобразовни)</a:t>
            </a:r>
          </a:p>
          <a:p>
            <a:pPr marL="82296" indent="0">
              <a:spcBef>
                <a:spcPts val="0"/>
              </a:spcBef>
              <a:buNone/>
            </a:pPr>
            <a:endParaRPr lang="sr-Cyrl-RS" sz="1800" dirty="0">
              <a:latin typeface="Cambria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Музичка култура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Физика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Хемија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Изабрана поглавља математике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И</a:t>
            </a:r>
            <a:r>
              <a:rPr lang="sr-Latn-R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</a:t>
            </a:r>
            <a:r>
              <a:rPr lang="sr-Cyrl-R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торија (одабране теме)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Логика </a:t>
            </a:r>
            <a:r>
              <a:rPr lang="sr-Latn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</a:t>
            </a: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а етиком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638547" y="1438513"/>
            <a:ext cx="4520111" cy="2821257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spcBef>
                <a:spcPts val="0"/>
              </a:spcBef>
              <a:buFont typeface="Wingdings 2"/>
              <a:buNone/>
            </a:pPr>
            <a:r>
              <a:rPr lang="sr-Cyrl-R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ИЗБОРНИ ПРЕДМЕТИ </a:t>
            </a:r>
          </a:p>
          <a:p>
            <a:pPr marL="82296" indent="0">
              <a:spcBef>
                <a:spcPts val="0"/>
              </a:spcBef>
              <a:buFont typeface="Wingdings 2"/>
              <a:buNone/>
            </a:pPr>
            <a:r>
              <a:rPr lang="sr-Cyrl-R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(Стручни)</a:t>
            </a:r>
          </a:p>
          <a:p>
            <a:pPr marL="82296" indent="0">
              <a:spcBef>
                <a:spcPts val="0"/>
              </a:spcBef>
              <a:buFont typeface="Wingdings 2"/>
              <a:buNone/>
            </a:pPr>
            <a:endParaRPr lang="sr-Cyrl-R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По</a:t>
            </a:r>
            <a:r>
              <a:rPr lang="sr-Latn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</a:t>
            </a: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ловни енгле</a:t>
            </a:r>
            <a:r>
              <a:rPr lang="sr-Latn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</a:t>
            </a: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ки језик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Електрон</a:t>
            </a:r>
            <a:r>
              <a:rPr lang="sr-Latn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</a:t>
            </a: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ко по</a:t>
            </a:r>
            <a:r>
              <a:rPr lang="sr-Latn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</a:t>
            </a: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ловање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Национална економија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Маркетинг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638547" y="3732616"/>
            <a:ext cx="4520111" cy="1828799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spcBef>
                <a:spcPts val="0"/>
              </a:spcBef>
              <a:buFont typeface="Wingdings 2"/>
              <a:buNone/>
            </a:pPr>
            <a:r>
              <a:rPr lang="sr-Cyrl-R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ИЗБОРНИ ПРЕДМЕТИ </a:t>
            </a:r>
          </a:p>
          <a:p>
            <a:pPr marL="82296" indent="0">
              <a:spcBef>
                <a:spcPts val="0"/>
              </a:spcBef>
              <a:buFont typeface="Wingdings 2"/>
              <a:buNone/>
            </a:pPr>
            <a:r>
              <a:rPr lang="sr-Cyrl-R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(Обавезни)</a:t>
            </a:r>
          </a:p>
          <a:p>
            <a:pPr marL="82296" indent="0">
              <a:spcBef>
                <a:spcPts val="0"/>
              </a:spcBef>
              <a:buFont typeface="Wingdings 2"/>
              <a:buNone/>
            </a:pPr>
            <a:endParaRPr lang="sr-Cyrl-R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Грађанско васпитање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Верска настава</a:t>
            </a:r>
          </a:p>
        </p:txBody>
      </p:sp>
      <p:pic>
        <p:nvPicPr>
          <p:cNvPr id="11" name="Picture 2" descr="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96398" y="4998321"/>
            <a:ext cx="2135275" cy="1793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5234" y="4031083"/>
            <a:ext cx="2657720" cy="272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20506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68853" y="2237223"/>
            <a:ext cx="8684847" cy="4265177"/>
          </a:xfrm>
        </p:spPr>
        <p:txBody>
          <a:bodyPr>
            <a:normAutofit/>
          </a:bodyPr>
          <a:lstStyle/>
          <a:p>
            <a:r>
              <a:rPr lang="sr-Cyrl-R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Комерцијали</a:t>
            </a:r>
            <a:r>
              <a:rPr lang="sr-Latn-R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</a:t>
            </a:r>
            <a:r>
              <a:rPr lang="sr-Cyrl-R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та</a:t>
            </a:r>
            <a:endParaRPr lang="en-US" sz="6600" b="1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pic>
        <p:nvPicPr>
          <p:cNvPr id="1028" name="Picture 4" descr="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533551"/>
            <a:ext cx="2543907" cy="2136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63612" y="4879731"/>
            <a:ext cx="62337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Број ученика који </a:t>
            </a:r>
            <a:r>
              <a:rPr lang="sr-Latn-R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sr-Cyrl-R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 упи</a:t>
            </a:r>
            <a:r>
              <a:rPr lang="sr-Latn-R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sr-Cyrl-R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ује: 30</a:t>
            </a:r>
            <a:endParaRPr lang="en-US" sz="30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331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8123" y="624110"/>
            <a:ext cx="9816489" cy="1122628"/>
          </a:xfrm>
        </p:spPr>
        <p:txBody>
          <a:bodyPr>
            <a:normAutofit/>
          </a:bodyPr>
          <a:lstStyle/>
          <a:p>
            <a:r>
              <a:rPr lang="sr-Cyrl-RS" sz="4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Комерцијалиста</a:t>
            </a:r>
            <a:endParaRPr lang="en-US" sz="4300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9846" y="1617785"/>
            <a:ext cx="4595445" cy="4736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Компетенције:</a:t>
            </a:r>
            <a:endParaRPr lang="sr-Cyrl-RS" b="1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r-Cyrl-R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стицање знања из области: набавка и увоз робе, пословна комуникација са партнерима у земљи и иностранству, продаја робе на велико и извоз робе, вођење евиденције (набавка, продаја, складиштење)</a:t>
            </a:r>
          </a:p>
          <a:p>
            <a:pPr>
              <a:buFont typeface="Wingdings" pitchFamily="2" charset="2"/>
              <a:buChar char="Ø"/>
            </a:pPr>
            <a:r>
              <a:rPr lang="sr-Cyrl-RS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с</a:t>
            </a:r>
            <a:r>
              <a:rPr lang="sr-Cyrl-R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тицање практичних знања обуком у виртуелним предузећима која се изводи у специјално опремљеном школском кабинету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05600" y="1664675"/>
            <a:ext cx="4595445" cy="4736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A53010"/>
              </a:buClr>
              <a:buFont typeface="Wingdings 3" charset="2"/>
              <a:buNone/>
            </a:pPr>
            <a:r>
              <a:rPr lang="sr-Cyrl-R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Могућности</a:t>
            </a:r>
            <a:r>
              <a:rPr lang="sr-Cyrl-R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:</a:t>
            </a:r>
          </a:p>
          <a:p>
            <a:pPr>
              <a:buClr>
                <a:srgbClr val="A53010"/>
              </a:buClr>
              <a:buFont typeface="Wingdings" pitchFamily="2" charset="2"/>
              <a:buChar char="Ø"/>
            </a:pPr>
            <a:r>
              <a:rPr lang="sr-Cyrl-R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запошљавање након завршетка средње школе (агент продаје, трговачки представник  и сл.)</a:t>
            </a:r>
          </a:p>
          <a:p>
            <a:pPr>
              <a:buClr>
                <a:srgbClr val="A53010"/>
              </a:buClr>
              <a:buFont typeface="Wingdings" pitchFamily="2" charset="2"/>
              <a:buChar char="Ø"/>
            </a:pPr>
            <a:r>
              <a:rPr lang="sr-Cyrl-R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наставак школовања у високообразовним установама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</a:endParaRPr>
          </a:p>
        </p:txBody>
      </p:sp>
      <p:pic>
        <p:nvPicPr>
          <p:cNvPr id="5" name="Picture 2" descr="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47307" y="4933461"/>
            <a:ext cx="2135275" cy="1793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4182" y="4032736"/>
            <a:ext cx="3500804" cy="2166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80582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41232" y="506481"/>
            <a:ext cx="9741174" cy="857467"/>
          </a:xfrm>
        </p:spPr>
        <p:txBody>
          <a:bodyPr>
            <a:normAutofit/>
          </a:bodyPr>
          <a:lstStyle/>
          <a:p>
            <a:r>
              <a:rPr lang="sr-Cyrl-RS" sz="4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ПРЕДМЕТИ</a:t>
            </a:r>
            <a:endParaRPr lang="en-US" sz="4300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641232" y="1504460"/>
            <a:ext cx="4325816" cy="494030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r-Cyrl-RS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ОБАВЕЗНИ ОПШТЕОБРАЗОВНИ ПРЕДМЕТИ</a:t>
            </a:r>
            <a:endParaRPr lang="en-US" sz="33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sr-Cyrl-RS" sz="33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Српски језик и књижевност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Страни језик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Физичко васпитање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Математика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Ликовна култура</a:t>
            </a:r>
            <a:endParaRPr lang="ru-RU" sz="3300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Рачунарство и информатика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Историја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Физика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Географија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Хемија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Биологија</a:t>
            </a:r>
            <a:endParaRPr lang="ru-RU" sz="3300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Социологија са правима грађана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ru-RU" sz="4500" dirty="0">
                <a:latin typeface="Cambria" pitchFamily="18" charset="0"/>
              </a:rPr>
              <a:t> </a:t>
            </a:r>
          </a:p>
          <a:p>
            <a:pPr marL="0" indent="0">
              <a:buNone/>
            </a:pPr>
            <a:endParaRPr lang="en-US" dirty="0">
              <a:latin typeface="Cambria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626100" y="1576754"/>
            <a:ext cx="5181600" cy="4853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 3" charset="2"/>
              <a:buNone/>
            </a:pPr>
            <a:r>
              <a:rPr lang="sr-Cyrl-RS" sz="45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ОБАВЕЗНИ СТРУЧНИ ПРЕДМЕТИ</a:t>
            </a:r>
            <a:endParaRPr lang="en-US" sz="4500" b="1" dirty="0" smtClean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 3" charset="2"/>
              <a:buNone/>
            </a:pPr>
            <a:endParaRPr lang="sr-Cyrl-RS" sz="3300" b="1" dirty="0" smtClean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 3" charset="2"/>
              <a:buNone/>
            </a:pPr>
            <a:endParaRPr lang="sr-Cyrl-RS" sz="3300" b="1" dirty="0" smtClean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 3" charset="2"/>
              <a:buNone/>
            </a:pPr>
            <a:endParaRPr lang="sr-Cyrl-RS" sz="3300" b="1" dirty="0" smtClean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Други 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трани језик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Принципи економије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Право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Канцелариј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ко по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ловање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Рачуновод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тво у трговини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Организација набавке и продаје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По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ловна информатика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Обука у виртуелном предузећу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Трговин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ко по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ловање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Међународна шпедиција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тати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тика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Маркетинг у трговини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Финан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ије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Предузетништво</a:t>
            </a:r>
            <a:endParaRPr lang="ru-RU" sz="4500" dirty="0" smtClean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</a:endParaRPr>
          </a:p>
          <a:p>
            <a:pPr marL="0" indent="0">
              <a:buClr>
                <a:srgbClr val="A53010"/>
              </a:buClr>
              <a:buFont typeface="Wingdings 3" charset="2"/>
              <a:buNone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</a:endParaRPr>
          </a:p>
        </p:txBody>
      </p:sp>
      <p:pic>
        <p:nvPicPr>
          <p:cNvPr id="2050" name="Picture 2" descr="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5549" y="4958862"/>
            <a:ext cx="2135275" cy="1793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9383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6401" y="565096"/>
            <a:ext cx="9741174" cy="857467"/>
          </a:xfrm>
        </p:spPr>
        <p:txBody>
          <a:bodyPr>
            <a:normAutofit/>
          </a:bodyPr>
          <a:lstStyle/>
          <a:p>
            <a:r>
              <a:rPr lang="sr-Cyrl-RS" sz="4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ПРЕДМЕТИ</a:t>
            </a:r>
            <a:endParaRPr lang="en-US" sz="4300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91483" y="1413774"/>
            <a:ext cx="4520111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sr-Cyrl-R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ИЗБОРНИ ПРЕДМЕТИ (Општеобразовни)</a:t>
            </a:r>
          </a:p>
          <a:p>
            <a:pPr marL="82296" indent="0">
              <a:spcBef>
                <a:spcPts val="0"/>
              </a:spcBef>
              <a:buNone/>
            </a:pPr>
            <a:endParaRPr lang="sr-Cyrl-RS" sz="1800" dirty="0">
              <a:latin typeface="Cambria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Музичка култура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Екологија и заштита животне </a:t>
            </a:r>
            <a:r>
              <a:rPr lang="sr-Latn-R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</a:t>
            </a:r>
            <a:r>
              <a:rPr lang="sr-Cyrl-R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редине</a:t>
            </a:r>
            <a:endParaRPr lang="sr-Cyrl-R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И</a:t>
            </a:r>
            <a:r>
              <a:rPr lang="sr-Latn-R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</a:t>
            </a:r>
            <a:r>
              <a:rPr lang="sr-Cyrl-R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торија (одабране теме)</a:t>
            </a:r>
            <a:endParaRPr lang="sr-Latn-RS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Изабрана поглавља математике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Логика </a:t>
            </a:r>
            <a:r>
              <a:rPr lang="sr-Latn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</a:t>
            </a: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а етиком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638547" y="1438513"/>
            <a:ext cx="4520111" cy="2821257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spcBef>
                <a:spcPts val="0"/>
              </a:spcBef>
              <a:buFont typeface="Wingdings 2"/>
              <a:buNone/>
            </a:pPr>
            <a:r>
              <a:rPr lang="sr-Cyrl-R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ИЗБОРНИ ПРЕДМЕТИ </a:t>
            </a:r>
          </a:p>
          <a:p>
            <a:pPr marL="82296" indent="0">
              <a:spcBef>
                <a:spcPts val="0"/>
              </a:spcBef>
              <a:buFont typeface="Wingdings 2"/>
              <a:buNone/>
            </a:pPr>
            <a:r>
              <a:rPr lang="sr-Cyrl-R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(Стручни)</a:t>
            </a:r>
          </a:p>
          <a:p>
            <a:pPr marL="82296" indent="0">
              <a:spcBef>
                <a:spcPts val="0"/>
              </a:spcBef>
              <a:buFont typeface="Wingdings 2"/>
              <a:buNone/>
            </a:pPr>
            <a:endParaRPr lang="sr-Cyrl-R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Комерцијално познавање робе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Вештине комуникације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По</a:t>
            </a:r>
            <a:r>
              <a:rPr lang="sr-Latn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</a:t>
            </a: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ловна економија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По</a:t>
            </a:r>
            <a:r>
              <a:rPr lang="sr-Latn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</a:t>
            </a: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ловни енгле</a:t>
            </a:r>
            <a:r>
              <a:rPr lang="sr-Latn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</a:t>
            </a: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ки језик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Менаџмент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Електрон</a:t>
            </a:r>
            <a:r>
              <a:rPr lang="sr-Latn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</a:t>
            </a: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ко по</a:t>
            </a:r>
            <a:r>
              <a:rPr lang="sr-Latn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</a:t>
            </a: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ловање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638547" y="4259770"/>
            <a:ext cx="4520111" cy="1828799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spcBef>
                <a:spcPts val="0"/>
              </a:spcBef>
              <a:buFont typeface="Wingdings 2"/>
              <a:buNone/>
            </a:pPr>
            <a:r>
              <a:rPr lang="sr-Cyrl-R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ИЗБОРНИ ПРЕДМЕТИ </a:t>
            </a:r>
          </a:p>
          <a:p>
            <a:pPr marL="82296" indent="0">
              <a:spcBef>
                <a:spcPts val="0"/>
              </a:spcBef>
              <a:buFont typeface="Wingdings 2"/>
              <a:buNone/>
            </a:pPr>
            <a:r>
              <a:rPr lang="sr-Cyrl-R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(Обавезни)</a:t>
            </a:r>
          </a:p>
          <a:p>
            <a:pPr marL="82296" indent="0">
              <a:spcBef>
                <a:spcPts val="0"/>
              </a:spcBef>
              <a:buFont typeface="Wingdings 2"/>
              <a:buNone/>
            </a:pPr>
            <a:endParaRPr lang="sr-Cyrl-R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Грађанско васпитање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Верска настава</a:t>
            </a:r>
          </a:p>
        </p:txBody>
      </p:sp>
      <p:pic>
        <p:nvPicPr>
          <p:cNvPr id="11" name="Picture 2" descr="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96398" y="4998321"/>
            <a:ext cx="2135275" cy="1793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0321" y="4259770"/>
            <a:ext cx="4286250" cy="183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15931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353" y="372088"/>
            <a:ext cx="8911687" cy="1280890"/>
          </a:xfrm>
        </p:spPr>
        <p:txBody>
          <a:bodyPr/>
          <a:lstStyle/>
          <a:p>
            <a:pPr algn="ctr"/>
            <a:r>
              <a:rPr lang="sr-Cyrl-R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ВАННАСТАВНЕ АКТИВНОСТИ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8723" y="1354441"/>
            <a:ext cx="3016199" cy="2835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23" t="32738" r="21208" b="14992"/>
          <a:stretch/>
        </p:blipFill>
        <p:spPr bwMode="auto">
          <a:xfrm>
            <a:off x="5069634" y="3634154"/>
            <a:ext cx="3769565" cy="2677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Gr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75630" y="5181167"/>
            <a:ext cx="1887411" cy="158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 rot="20695109">
            <a:off x="813409" y="1853853"/>
            <a:ext cx="2347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accent1"/>
                </a:solidFill>
                <a:latin typeface="Cambria" pitchFamily="18" charset="0"/>
              </a:rPr>
              <a:t>ЕКСКУРЗИЈЕ</a:t>
            </a:r>
            <a:endParaRPr lang="en-US" sz="2800" b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940551">
            <a:off x="811758" y="3170973"/>
            <a:ext cx="2603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accent1"/>
                </a:solidFill>
                <a:latin typeface="Cambria" pitchFamily="18" charset="0"/>
              </a:rPr>
              <a:t>ТАКМИЧЕЊА</a:t>
            </a:r>
            <a:endParaRPr lang="en-US" sz="2800" b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0940551">
            <a:off x="1172877" y="4704114"/>
            <a:ext cx="26039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accent1"/>
                </a:solidFill>
                <a:latin typeface="Cambria" pitchFamily="18" charset="0"/>
              </a:rPr>
              <a:t>СПОРТСКЕ АКТИВНОСТИ</a:t>
            </a:r>
            <a:endParaRPr lang="en-US" sz="2800" b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736585">
            <a:off x="9055316" y="1744494"/>
            <a:ext cx="2841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accent1"/>
                </a:solidFill>
                <a:latin typeface="Cambria" pitchFamily="18" charset="0"/>
              </a:rPr>
              <a:t>ТУРНИРИ</a:t>
            </a:r>
            <a:endParaRPr lang="en-US" sz="2800" b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695387">
            <a:off x="8971885" y="2665006"/>
            <a:ext cx="29470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accent1"/>
                </a:solidFill>
                <a:latin typeface="Cambria" pitchFamily="18" charset="0"/>
              </a:rPr>
              <a:t>САЈМОВИ </a:t>
            </a:r>
          </a:p>
          <a:p>
            <a:r>
              <a:rPr lang="sr-Cyrl-RS" sz="2800" b="1" dirty="0" smtClean="0">
                <a:solidFill>
                  <a:schemeClr val="accent1"/>
                </a:solidFill>
                <a:latin typeface="Cambria" pitchFamily="18" charset="0"/>
              </a:rPr>
              <a:t>ВИРТУЕЛНИХ</a:t>
            </a:r>
          </a:p>
          <a:p>
            <a:r>
              <a:rPr lang="sr-Cyrl-RS" sz="2800" b="1" dirty="0" smtClean="0">
                <a:solidFill>
                  <a:schemeClr val="accent1"/>
                </a:solidFill>
                <a:latin typeface="Cambria" pitchFamily="18" charset="0"/>
              </a:rPr>
              <a:t>ПРЕДУЗЕЋА</a:t>
            </a:r>
            <a:endParaRPr lang="en-US" sz="2800" b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330488">
            <a:off x="9174247" y="4325978"/>
            <a:ext cx="2603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accent1"/>
                </a:solidFill>
                <a:latin typeface="Cambria" pitchFamily="18" charset="0"/>
              </a:rPr>
              <a:t>СЕКЦИЈЕ</a:t>
            </a:r>
            <a:endParaRPr lang="en-US" sz="2800" b="1" dirty="0">
              <a:solidFill>
                <a:schemeClr val="accent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126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955" y="660884"/>
            <a:ext cx="5156030" cy="1225207"/>
          </a:xfrm>
        </p:spPr>
        <p:txBody>
          <a:bodyPr/>
          <a:lstStyle/>
          <a:p>
            <a:r>
              <a:rPr lang="sr-Cyrl-R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Школски кабинети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66192"/>
            <a:ext cx="6389077" cy="4873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5431" y="0"/>
            <a:ext cx="6156570" cy="4617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Gr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27768" y="4958859"/>
            <a:ext cx="2135275" cy="1793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09272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5479" y="5205745"/>
            <a:ext cx="8911687" cy="943708"/>
          </a:xfrm>
        </p:spPr>
        <p:txBody>
          <a:bodyPr/>
          <a:lstStyle/>
          <a:p>
            <a:r>
              <a:rPr lang="sr-Cyrl-R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ТАКМИЧЕЊЕ, БУГАРСКА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0666" y="0"/>
            <a:ext cx="7076225" cy="530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9562" y="0"/>
            <a:ext cx="4773164" cy="6364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Gr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8320" y="5345723"/>
            <a:ext cx="1674723" cy="1406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4132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63" y="112137"/>
            <a:ext cx="4126522" cy="6566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9630" y="112137"/>
            <a:ext cx="7029467" cy="4700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431322" y="5181600"/>
            <a:ext cx="7256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Наши ученици на</a:t>
            </a:r>
          </a:p>
          <a:p>
            <a:r>
              <a:rPr lang="sr-Cyrl-RS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такмичењима</a:t>
            </a:r>
            <a:endParaRPr lang="en-US" sz="3200" b="1" dirty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</a:endParaRPr>
          </a:p>
        </p:txBody>
      </p:sp>
      <p:pic>
        <p:nvPicPr>
          <p:cNvPr id="6" name="Picture 2" descr="Gr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27768" y="4958859"/>
            <a:ext cx="2135275" cy="1793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77872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69714" y="2812655"/>
            <a:ext cx="6951784" cy="29915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6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Хвала на пажњи</a:t>
            </a:r>
            <a:endParaRPr lang="en-US" sz="6600" b="1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024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8123" y="624110"/>
            <a:ext cx="9816489" cy="993675"/>
          </a:xfrm>
        </p:spPr>
        <p:txBody>
          <a:bodyPr>
            <a:normAutofit/>
          </a:bodyPr>
          <a:lstStyle/>
          <a:p>
            <a:r>
              <a:rPr lang="sr-Cyrl-RS" sz="4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Економски техничар</a:t>
            </a:r>
            <a:endParaRPr lang="en-US" sz="4300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9846" y="1617785"/>
            <a:ext cx="4595445" cy="4736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Циљеви образовања</a:t>
            </a:r>
            <a:r>
              <a:rPr lang="sr-Cyrl-RS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sr-Cyrl-R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стицање </a:t>
            </a:r>
            <a:r>
              <a:rPr lang="sr-Cyrl-RS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неопходних знања из области економије, права, </a:t>
            </a:r>
            <a:r>
              <a:rPr lang="sr-Cyrl-R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администрације</a:t>
            </a:r>
            <a:endParaRPr lang="sr-Cyrl-RS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r-Cyrl-RS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п</a:t>
            </a:r>
            <a:r>
              <a:rPr lang="sr-Cyrl-R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рактична настава у виртуелном и конкретном предузећу</a:t>
            </a:r>
          </a:p>
          <a:p>
            <a:pPr>
              <a:buFont typeface="Wingdings" pitchFamily="2" charset="2"/>
              <a:buChar char="Ø"/>
            </a:pPr>
            <a:r>
              <a:rPr lang="sr-Cyrl-RS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с</a:t>
            </a:r>
            <a:r>
              <a:rPr lang="sr-Cyrl-R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тицање одређених знања и вештина потребних за овај образовни профил (добре комуникативне способности, одговорност, спремност за тимски рад и сл.)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05600" y="1664675"/>
            <a:ext cx="4595445" cy="4736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r-Cyrl-R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Могућности</a:t>
            </a:r>
            <a:r>
              <a:rPr lang="sr-Cyrl-R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sr-Cyrl-RS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з</a:t>
            </a:r>
            <a:r>
              <a:rPr lang="sr-Cyrl-R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апослење у интернационалним компанијама, банкама, осигуравајућим компанијама и другим организацијама у земљи и иностранству</a:t>
            </a:r>
          </a:p>
          <a:p>
            <a:pPr>
              <a:buFont typeface="Wingdings" pitchFamily="2" charset="2"/>
              <a:buChar char="Ø"/>
            </a:pPr>
            <a:r>
              <a:rPr lang="sr-Cyrl-R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наставак школовања у високообразовним установама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pic>
        <p:nvPicPr>
          <p:cNvPr id="5" name="Picture 2" descr="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47307" y="4933461"/>
            <a:ext cx="2135275" cy="1793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2625970" y="5302249"/>
            <a:ext cx="6564922" cy="825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19050" algn="ctr">
                <a:solidFill>
                  <a:srgbClr val="C4BC96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 rtl="0">
              <a:buNone/>
            </a:pPr>
            <a:r>
              <a:rPr lang="ru-RU" sz="1400" kern="10" spc="-70" dirty="0" smtClean="0">
                <a:ln>
                  <a:noFill/>
                </a:ln>
                <a:solidFill>
                  <a:schemeClr val="accent1"/>
                </a:solidFill>
                <a:effectLst>
                  <a:outerShdw dist="28398" dir="12393903" algn="ctr" rotWithShape="0">
                    <a:srgbClr val="C6D9F1">
                      <a:alpha val="50000"/>
                    </a:srgbClr>
                  </a:outerShdw>
                </a:effectLst>
                <a:latin typeface="Arial Black"/>
              </a:rPr>
              <a:t>ДОБАР ЕКОНОМИСТА ЈЕ УВЕК НА ЦЕНИ</a:t>
            </a:r>
            <a:endParaRPr lang="en-US" sz="1400" kern="10" spc="-70" dirty="0">
              <a:ln>
                <a:noFill/>
              </a:ln>
              <a:solidFill>
                <a:schemeClr val="accent1"/>
              </a:solidFill>
              <a:effectLst>
                <a:outerShdw dist="28398" dir="12393903" algn="ctr" rotWithShape="0">
                  <a:srgbClr val="C6D9F1">
                    <a:alpha val="5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6599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41232" y="506481"/>
            <a:ext cx="9741174" cy="857467"/>
          </a:xfrm>
        </p:spPr>
        <p:txBody>
          <a:bodyPr>
            <a:normAutofit/>
          </a:bodyPr>
          <a:lstStyle/>
          <a:p>
            <a:r>
              <a:rPr lang="sr-Cyrl-RS" sz="4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ПРЕДМЕТИ</a:t>
            </a:r>
            <a:endParaRPr lang="en-US" sz="4300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582616" y="1500552"/>
            <a:ext cx="4325816" cy="5029202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r-Cyrl-RS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ОБАВЕЗНИ ОПШТЕОБРАЗОВНИ ПРЕДМЕТИ</a:t>
            </a:r>
            <a:endParaRPr lang="en-US" sz="33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sr-Cyrl-RS" sz="33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Српски језик и књижевност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Страни језик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Физичко васпитање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Математика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Рачунарство и информатика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Историја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Хемија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Биологија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Ликовна култура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Социологија са правима грађана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ru-RU" sz="4500" dirty="0">
                <a:latin typeface="Cambria" pitchFamily="18" charset="0"/>
              </a:rPr>
              <a:t> </a:t>
            </a:r>
          </a:p>
          <a:p>
            <a:pPr marL="0" indent="0">
              <a:buNone/>
            </a:pPr>
            <a:endParaRPr lang="en-US" dirty="0">
              <a:latin typeface="Cambria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084278" y="1500552"/>
            <a:ext cx="5697414" cy="5169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Wingdings 3" charset="2"/>
              <a:buNone/>
            </a:pPr>
            <a:r>
              <a:rPr lang="sr-Cyrl-RS" sz="4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ОБАВЕЗНИ СТРУЧНИ ПРЕДМЕТИ</a:t>
            </a:r>
            <a:endParaRPr lang="en-US" sz="4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 3" charset="2"/>
              <a:buNone/>
            </a:pPr>
            <a:endParaRPr lang="sr-Cyrl-RS" sz="33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Принципи економије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Пословна економија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Рачуноводство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Пословна кореспонденција и комуникација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Економска географија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Пословни енглески језик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Пословна информатика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Јавне финансије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Банкарство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Статистика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Право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Маркетинг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Економско пословање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Предузетништво</a:t>
            </a:r>
          </a:p>
          <a:p>
            <a:pPr marL="0" indent="0">
              <a:buFont typeface="Wingdings 3" charset="2"/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pic>
        <p:nvPicPr>
          <p:cNvPr id="2050" name="Picture 2" descr="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5549" y="4958862"/>
            <a:ext cx="2135275" cy="1793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18268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6401" y="565096"/>
            <a:ext cx="9741174" cy="857467"/>
          </a:xfrm>
        </p:spPr>
        <p:txBody>
          <a:bodyPr>
            <a:normAutofit/>
          </a:bodyPr>
          <a:lstStyle/>
          <a:p>
            <a:r>
              <a:rPr lang="sr-Cyrl-RS" sz="4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ПРЕДМЕТИ</a:t>
            </a:r>
            <a:endParaRPr lang="en-US" sz="4300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91483" y="1413774"/>
            <a:ext cx="4520111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sr-Cyrl-R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ИЗБОРНИ ПРЕДМЕТИ (Општеобразовни)</a:t>
            </a:r>
          </a:p>
          <a:p>
            <a:pPr marL="82296" indent="0">
              <a:spcBef>
                <a:spcPts val="0"/>
              </a:spcBef>
              <a:buNone/>
            </a:pPr>
            <a:endParaRPr lang="sr-Cyrl-RS" sz="1800" dirty="0">
              <a:latin typeface="Cambria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Музичка култура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Изабрана поглавља математике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Историја (одабране теме)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Физика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Логика са етиком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638547" y="1438513"/>
            <a:ext cx="4520111" cy="2821257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spcBef>
                <a:spcPts val="0"/>
              </a:spcBef>
              <a:buFont typeface="Wingdings 2"/>
              <a:buNone/>
            </a:pPr>
            <a:r>
              <a:rPr lang="sr-Cyrl-R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ИЗБОРНИ ПРЕДМЕТИ </a:t>
            </a:r>
          </a:p>
          <a:p>
            <a:pPr marL="82296" indent="0">
              <a:spcBef>
                <a:spcPts val="0"/>
              </a:spcBef>
              <a:buFont typeface="Wingdings 2"/>
              <a:buNone/>
            </a:pPr>
            <a:r>
              <a:rPr lang="sr-Cyrl-R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(Стручни)</a:t>
            </a:r>
          </a:p>
          <a:p>
            <a:pPr marL="82296" indent="0">
              <a:spcBef>
                <a:spcPts val="0"/>
              </a:spcBef>
              <a:buFont typeface="Wingdings 2"/>
              <a:buNone/>
            </a:pPr>
            <a:endParaRPr lang="sr-Cyrl-R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Национална економија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Комерцијално познавање робе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Електронско пословање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Основе банкарског пословања са евиденцијом</a:t>
            </a:r>
          </a:p>
          <a:p>
            <a:pPr marL="82296" indent="0">
              <a:buNone/>
            </a:pPr>
            <a:endParaRPr lang="sr-Cyrl-RS" sz="1800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 marL="82296" indent="0">
              <a:buNone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772361" y="4259768"/>
            <a:ext cx="4520111" cy="1828799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spcBef>
                <a:spcPts val="0"/>
              </a:spcBef>
              <a:buFont typeface="Wingdings 2"/>
              <a:buNone/>
            </a:pPr>
            <a:r>
              <a:rPr lang="sr-Cyrl-R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ИЗБОРНИ ПРЕДМЕТИ </a:t>
            </a:r>
          </a:p>
          <a:p>
            <a:pPr marL="82296" indent="0">
              <a:spcBef>
                <a:spcPts val="0"/>
              </a:spcBef>
              <a:buFont typeface="Wingdings 2"/>
              <a:buNone/>
            </a:pPr>
            <a:r>
              <a:rPr lang="sr-Cyrl-R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(Обавезни)</a:t>
            </a:r>
          </a:p>
          <a:p>
            <a:pPr marL="82296" indent="0">
              <a:spcBef>
                <a:spcPts val="0"/>
              </a:spcBef>
              <a:buFont typeface="Wingdings 2"/>
              <a:buNone/>
            </a:pPr>
            <a:endParaRPr lang="sr-Cyrl-R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Грађанско васпитање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Верска настава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2694" y="3919604"/>
            <a:ext cx="4456307" cy="2777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Gr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96398" y="4998321"/>
            <a:ext cx="2135275" cy="1793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37351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29671" y="1170108"/>
            <a:ext cx="8534400" cy="2991583"/>
          </a:xfrm>
        </p:spPr>
        <p:txBody>
          <a:bodyPr>
            <a:normAutofit/>
          </a:bodyPr>
          <a:lstStyle/>
          <a:p>
            <a:r>
              <a:rPr lang="sr-Cyrl-R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По</a:t>
            </a:r>
            <a:r>
              <a:rPr lang="sr-Latn-R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</a:t>
            </a:r>
            <a:r>
              <a:rPr lang="sr-Cyrl-R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ловни админи</a:t>
            </a:r>
            <a:r>
              <a:rPr lang="sr-Latn-R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</a:t>
            </a:r>
            <a:r>
              <a:rPr lang="sr-Cyrl-R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тратор</a:t>
            </a:r>
            <a:endParaRPr lang="en-US" sz="6600" b="1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pic>
        <p:nvPicPr>
          <p:cNvPr id="1028" name="Picture 4" descr="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533551"/>
            <a:ext cx="2543907" cy="2136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86524233"/>
              </p:ext>
            </p:extLst>
          </p:nvPr>
        </p:nvGraphicFramePr>
        <p:xfrm>
          <a:off x="2568714" y="4383229"/>
          <a:ext cx="5084418" cy="1740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806"/>
                <a:gridCol w="1694806"/>
                <a:gridCol w="1694806"/>
              </a:tblGrid>
              <a:tr h="873514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" pitchFamily="18" charset="0"/>
                        </a:rPr>
                        <a:t>Број</a:t>
                      </a:r>
                      <a:r>
                        <a:rPr lang="sr-Cyrl-RS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" pitchFamily="18" charset="0"/>
                        </a:rPr>
                        <a:t> уписаних ученика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" pitchFamily="18" charset="0"/>
                        </a:rPr>
                        <a:t>Максималан</a:t>
                      </a:r>
                      <a:r>
                        <a:rPr lang="sr-Cyrl-RS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" pitchFamily="18" charset="0"/>
                        </a:rPr>
                        <a:t> број бодова 2021/2022.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" pitchFamily="18" charset="0"/>
                        </a:rPr>
                        <a:t>Минималан број бодова 2021/2022.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26005">
                <a:tc>
                  <a:txBody>
                    <a:bodyPr/>
                    <a:lstStyle/>
                    <a:p>
                      <a:pPr algn="ctr"/>
                      <a:endParaRPr lang="sr-Cyrl-RS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sr-Cyrl-R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" pitchFamily="18" charset="0"/>
                        </a:rPr>
                        <a:t>30</a:t>
                      </a:r>
                      <a:endParaRPr 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Cyrl-RS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sr-Cyrl-R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" pitchFamily="18" charset="0"/>
                        </a:rPr>
                        <a:t>90,82</a:t>
                      </a:r>
                      <a:endParaRPr 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Cyrl-RS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sr-Cyrl-R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" pitchFamily="18" charset="0"/>
                        </a:rPr>
                        <a:t>68,17</a:t>
                      </a:r>
                      <a:endParaRPr 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69829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8123" y="624110"/>
            <a:ext cx="9816489" cy="993675"/>
          </a:xfrm>
        </p:spPr>
        <p:txBody>
          <a:bodyPr>
            <a:normAutofit/>
          </a:bodyPr>
          <a:lstStyle/>
          <a:p>
            <a:r>
              <a:rPr lang="sr-Cyrl-RS" sz="4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Пословни администратор</a:t>
            </a:r>
            <a:endParaRPr lang="en-US" sz="4300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9846" y="1617785"/>
            <a:ext cx="4595445" cy="4736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Циљеви образовања</a:t>
            </a:r>
            <a:r>
              <a:rPr lang="sr-Cyrl-RS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sr-Cyrl-R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стицање практичних знања путем обуке у виртуелном предузећу која се комбинују са стручним знањем и праксом у конкретним привредним субјектима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05600" y="1664675"/>
            <a:ext cx="4595445" cy="4736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r-Cyrl-R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Могућности</a:t>
            </a:r>
            <a:r>
              <a:rPr lang="sr-Cyrl-R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sr-Cyrl-R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запошљавање у малим и средњим предузећима која се баве различитим привредним и ванпривредним делатностима</a:t>
            </a:r>
          </a:p>
          <a:p>
            <a:pPr>
              <a:buFont typeface="Wingdings" pitchFamily="2" charset="2"/>
              <a:buChar char="Ø"/>
            </a:pPr>
            <a:r>
              <a:rPr lang="sr-Cyrl-R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наставак школовања у високообразовним установама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pic>
        <p:nvPicPr>
          <p:cNvPr id="5" name="Picture 2" descr="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47307" y="4933461"/>
            <a:ext cx="2135275" cy="1793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538" y="3716215"/>
            <a:ext cx="3950677" cy="2853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49071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41232" y="506481"/>
            <a:ext cx="9741174" cy="857467"/>
          </a:xfrm>
        </p:spPr>
        <p:txBody>
          <a:bodyPr>
            <a:normAutofit/>
          </a:bodyPr>
          <a:lstStyle/>
          <a:p>
            <a:r>
              <a:rPr lang="sr-Cyrl-RS" sz="4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ПРЕДМЕТИ</a:t>
            </a:r>
            <a:endParaRPr lang="en-US" sz="4300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531816" y="1363948"/>
            <a:ext cx="4325816" cy="5029202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r-Cyrl-RS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ОБАВЕЗНИ ОПШТЕОБРАЗОВНИ ПРЕДМЕТИ</a:t>
            </a:r>
            <a:endParaRPr lang="en-US" sz="33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sr-Cyrl-RS" sz="33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Српски језик и књижевност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Страни језик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Физичко васпитање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Математика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Рачунарство и информатика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Историја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Географија</a:t>
            </a:r>
            <a:endParaRPr lang="ru-RU" sz="3300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Биологија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Ликовна </a:t>
            </a:r>
            <a:r>
              <a:rPr lang="ru-RU" sz="3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култура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Логика </a:t>
            </a:r>
            <a:r>
              <a:rPr lang="sr-Latn-RS" sz="3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</a:t>
            </a:r>
            <a:r>
              <a:rPr lang="ru-RU" sz="3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а етиком</a:t>
            </a:r>
            <a:endParaRPr lang="ru-RU" sz="3300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Социологија са правима грађана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ru-RU" sz="4500" dirty="0">
                <a:latin typeface="Cambria" pitchFamily="18" charset="0"/>
              </a:rPr>
              <a:t> </a:t>
            </a:r>
          </a:p>
          <a:p>
            <a:pPr marL="0" indent="0">
              <a:buNone/>
            </a:pPr>
            <a:endParaRPr lang="en-US" dirty="0">
              <a:latin typeface="Cambria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665178" y="1500552"/>
            <a:ext cx="5142522" cy="4929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 3" charset="2"/>
              <a:buNone/>
            </a:pPr>
            <a:r>
              <a:rPr lang="sr-Cyrl-RS" sz="45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ОБАВЕЗНИ СТРУЧНИ ПРЕДМЕТИ</a:t>
            </a:r>
            <a:endParaRPr lang="en-US" sz="4500" b="1" dirty="0" smtClean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 3" charset="2"/>
              <a:buNone/>
            </a:pPr>
            <a:endParaRPr lang="sr-Cyrl-RS" sz="3300" b="1" dirty="0" smtClean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 3" charset="2"/>
              <a:buNone/>
            </a:pPr>
            <a:endParaRPr lang="sr-Cyrl-RS" sz="3300" b="1" dirty="0" smtClean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По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ловни енгле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ки језик</a:t>
            </a:r>
            <a:endParaRPr lang="ru-RU" sz="4500" dirty="0" smtClean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ru-RU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Канцеларијско по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ru-RU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ловање</a:t>
            </a:r>
            <a:endParaRPr lang="sr-Latn-RS" sz="4500" dirty="0" smtClean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Право</a:t>
            </a:r>
            <a:endParaRPr lang="ru-RU" sz="4500" dirty="0" smtClean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ru-RU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Књиговодство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ru-RU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Други страни језик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ru-RU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Економија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ru-RU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Пословна психологија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ru-RU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Пословна информатика 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а електрон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ким по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ловањем</a:t>
            </a:r>
            <a:endParaRPr lang="ru-RU" sz="4500" dirty="0" smtClean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ru-RU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Култура језичког изражавања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ru-RU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Вештине комуникације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тати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тика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По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ловна и админи</a:t>
            </a:r>
            <a:r>
              <a:rPr lang="sr-Latn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c</a:t>
            </a:r>
            <a:r>
              <a:rPr lang="sr-Cyrl-RS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тративна обука</a:t>
            </a:r>
            <a:endParaRPr lang="ru-RU" sz="4500" dirty="0" smtClean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Font typeface="Wingdings" pitchFamily="2" charset="2"/>
              <a:buChar char="Ø"/>
            </a:pPr>
            <a:r>
              <a:rPr lang="ru-RU" sz="4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</a:rPr>
              <a:t>Предузетништво</a:t>
            </a:r>
          </a:p>
          <a:p>
            <a:pPr marL="0" indent="0">
              <a:buClr>
                <a:srgbClr val="A53010"/>
              </a:buClr>
              <a:buFont typeface="Wingdings 3" charset="2"/>
              <a:buNone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ambria" pitchFamily="18" charset="0"/>
            </a:endParaRPr>
          </a:p>
        </p:txBody>
      </p:sp>
      <p:pic>
        <p:nvPicPr>
          <p:cNvPr id="2050" name="Picture 2" descr="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5549" y="4958862"/>
            <a:ext cx="2135275" cy="1793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8700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6401" y="565096"/>
            <a:ext cx="9741174" cy="857467"/>
          </a:xfrm>
        </p:spPr>
        <p:txBody>
          <a:bodyPr>
            <a:normAutofit/>
          </a:bodyPr>
          <a:lstStyle/>
          <a:p>
            <a:r>
              <a:rPr lang="sr-Cyrl-RS" sz="4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ПРЕДМЕТИ</a:t>
            </a:r>
            <a:endParaRPr lang="en-US" sz="4300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91483" y="1413774"/>
            <a:ext cx="4520111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sr-Cyrl-R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ИЗБОРНИ ПРЕДМЕТИ (Општеобразовни)</a:t>
            </a:r>
          </a:p>
          <a:p>
            <a:pPr marL="82296" indent="0">
              <a:spcBef>
                <a:spcPts val="0"/>
              </a:spcBef>
              <a:buNone/>
            </a:pPr>
            <a:endParaRPr lang="sr-Cyrl-RS" sz="1800" dirty="0">
              <a:latin typeface="Cambria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Музичка култура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Екологија и заштита животне </a:t>
            </a:r>
            <a:r>
              <a:rPr lang="sr-Latn-R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</a:t>
            </a:r>
            <a:r>
              <a:rPr lang="sr-Cyrl-R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редине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И</a:t>
            </a:r>
            <a:r>
              <a:rPr lang="sr-Latn-R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</a:t>
            </a:r>
            <a:r>
              <a:rPr lang="sr-Cyrl-R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торија (одабране теме)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Изабрани </a:t>
            </a:r>
            <a:r>
              <a:rPr lang="sr-Latn-R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</a:t>
            </a:r>
            <a:r>
              <a:rPr lang="sr-Cyrl-R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порт</a:t>
            </a:r>
            <a:endParaRPr lang="sr-Cyrl-R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638547" y="1438513"/>
            <a:ext cx="4520111" cy="2821257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spcBef>
                <a:spcPts val="0"/>
              </a:spcBef>
              <a:buFont typeface="Wingdings 2"/>
              <a:buNone/>
            </a:pPr>
            <a:r>
              <a:rPr lang="sr-Cyrl-R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ИЗБОРНИ ПРЕДМЕТИ </a:t>
            </a:r>
          </a:p>
          <a:p>
            <a:pPr marL="82296" indent="0">
              <a:spcBef>
                <a:spcPts val="0"/>
              </a:spcBef>
              <a:buFont typeface="Wingdings 2"/>
              <a:buNone/>
            </a:pPr>
            <a:r>
              <a:rPr lang="sr-Cyrl-R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(Стручни)</a:t>
            </a:r>
          </a:p>
          <a:p>
            <a:pPr marL="82296" indent="0">
              <a:spcBef>
                <a:spcPts val="0"/>
              </a:spcBef>
              <a:buFont typeface="Wingdings 2"/>
              <a:buNone/>
            </a:pPr>
            <a:endParaRPr lang="sr-Cyrl-R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Latn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</a:t>
            </a: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пољнотрговин</a:t>
            </a:r>
            <a:r>
              <a:rPr lang="sr-Latn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</a:t>
            </a: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ко по</a:t>
            </a:r>
            <a:r>
              <a:rPr lang="sr-Latn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</a:t>
            </a: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ловање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Економ</a:t>
            </a:r>
            <a:r>
              <a:rPr lang="sr-Latn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</a:t>
            </a: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ка географија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Финан</a:t>
            </a:r>
            <a:r>
              <a:rPr lang="sr-Latn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</a:t>
            </a: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иј</a:t>
            </a:r>
            <a:r>
              <a:rPr lang="sr-Latn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</a:t>
            </a: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ка анализа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Реторика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638547" y="3732616"/>
            <a:ext cx="4520111" cy="1828799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spcBef>
                <a:spcPts val="0"/>
              </a:spcBef>
              <a:buFont typeface="Wingdings 2"/>
              <a:buNone/>
            </a:pPr>
            <a:r>
              <a:rPr lang="sr-Cyrl-R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ИЗБОРНИ ПРЕДМЕТИ </a:t>
            </a:r>
          </a:p>
          <a:p>
            <a:pPr marL="82296" indent="0">
              <a:spcBef>
                <a:spcPts val="0"/>
              </a:spcBef>
              <a:buFont typeface="Wingdings 2"/>
              <a:buNone/>
            </a:pPr>
            <a:r>
              <a:rPr lang="sr-Cyrl-R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(Обавезни)</a:t>
            </a:r>
          </a:p>
          <a:p>
            <a:pPr marL="82296" indent="0">
              <a:spcBef>
                <a:spcPts val="0"/>
              </a:spcBef>
              <a:buFont typeface="Wingdings 2"/>
              <a:buNone/>
            </a:pPr>
            <a:endParaRPr lang="sr-Cyrl-R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Грађанско васпитање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sr-Cyrl-R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Верска настава</a:t>
            </a:r>
          </a:p>
        </p:txBody>
      </p:sp>
      <p:pic>
        <p:nvPicPr>
          <p:cNvPr id="11" name="Picture 2" descr="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96398" y="4998321"/>
            <a:ext cx="2135275" cy="1793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9477" y="3965096"/>
            <a:ext cx="4293340" cy="2506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71743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561</TotalTime>
  <Words>1255</Words>
  <Application>Microsoft Office PowerPoint</Application>
  <PresentationFormat>Custom</PresentationFormat>
  <Paragraphs>405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Wisp</vt:lpstr>
      <vt:lpstr>Slide 1</vt:lpstr>
      <vt:lpstr>Економски  техничар</vt:lpstr>
      <vt:lpstr>Економски техничар</vt:lpstr>
      <vt:lpstr>ПРЕДМЕТИ</vt:lpstr>
      <vt:lpstr>ПРЕДМЕТИ</vt:lpstr>
      <vt:lpstr>Поcловни админиcтратор</vt:lpstr>
      <vt:lpstr>Пословни администратор</vt:lpstr>
      <vt:lpstr>ПРЕДМЕТИ</vt:lpstr>
      <vt:lpstr>ПРЕДМЕТИ</vt:lpstr>
      <vt:lpstr>Cлужбеник у банкарcтву и оcигурању</vt:lpstr>
      <vt:lpstr>Службеник у банкарству и осигурању</vt:lpstr>
      <vt:lpstr>ПРЕДМЕТИ</vt:lpstr>
      <vt:lpstr>ПРЕДМЕТИ</vt:lpstr>
      <vt:lpstr>Царинcки техничар</vt:lpstr>
      <vt:lpstr>Царински техничар</vt:lpstr>
      <vt:lpstr>ПРЕДМЕТИ</vt:lpstr>
      <vt:lpstr>Финанcијcко-рачуноводcтвени техничар</vt:lpstr>
      <vt:lpstr>Финансијско-рачуноводствени техничар</vt:lpstr>
      <vt:lpstr>ПРЕДМЕТИ</vt:lpstr>
      <vt:lpstr>ПРЕДМЕТИ</vt:lpstr>
      <vt:lpstr>Комерцијалиcта</vt:lpstr>
      <vt:lpstr>Комерцијалиста</vt:lpstr>
      <vt:lpstr>ПРЕДМЕТИ</vt:lpstr>
      <vt:lpstr>ПРЕДМЕТИ</vt:lpstr>
      <vt:lpstr>ВАННАСТАВНЕ АКТИВНОСТИ</vt:lpstr>
      <vt:lpstr>Школски кабинети </vt:lpstr>
      <vt:lpstr>ТАКМИЧЕЊЕ, БУГАРСКА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Bojana</dc:creator>
  <cp:lastModifiedBy>Небојша Јелисавчић</cp:lastModifiedBy>
  <cp:revision>79</cp:revision>
  <dcterms:created xsi:type="dcterms:W3CDTF">2022-04-03T14:40:13Z</dcterms:created>
  <dcterms:modified xsi:type="dcterms:W3CDTF">2022-05-10T12:58:51Z</dcterms:modified>
</cp:coreProperties>
</file>